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574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205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med">
    <p:split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plit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split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4CAE89-E178-4713-9A34-7AC709A0543F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83F2A2-31C0-468C-ADCB-E7BED6A32D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split dir="in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Word Definitions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ESLP 4100</a:t>
            </a:r>
          </a:p>
          <a:p>
            <a:r>
              <a:rPr lang="en-US" dirty="0" smtClean="0"/>
              <a:t>Dr. Comer</a:t>
            </a:r>
          </a:p>
          <a:p>
            <a:endParaRPr lang="en-US" dirty="0"/>
          </a:p>
        </p:txBody>
      </p:sp>
      <p:sp>
        <p:nvSpPr>
          <p:cNvPr id="1026" name="PubOvalCallout"/>
          <p:cNvSpPr>
            <a:spLocks noEditPoints="1" noChangeArrowheads="1"/>
          </p:cNvSpPr>
          <p:nvPr/>
        </p:nvSpPr>
        <p:spPr bwMode="auto">
          <a:xfrm>
            <a:off x="609600" y="685800"/>
            <a:ext cx="7848600" cy="5334000"/>
          </a:xfrm>
          <a:custGeom>
            <a:avLst/>
            <a:gdLst>
              <a:gd name="G0" fmla="+- 0 0 0"/>
              <a:gd name="G1" fmla="+- 10766 0 0"/>
              <a:gd name="T0" fmla="*/ 10800 w 21600"/>
              <a:gd name="T1" fmla="*/ 0 h 21600"/>
              <a:gd name="T2" fmla="*/ 0 w 21600"/>
              <a:gd name="T3" fmla="*/ 8105 h 21600"/>
              <a:gd name="T4" fmla="*/ 10766 w 21600"/>
              <a:gd name="T5" fmla="*/ 21600 h 21600"/>
              <a:gd name="T6" fmla="*/ 10800 w 21600"/>
              <a:gd name="T7" fmla="*/ 16210 h 21600"/>
              <a:gd name="T8" fmla="*/ 21600 w 21600"/>
              <a:gd name="T9" fmla="*/ 8105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3163 w 21600"/>
              <a:gd name="T16" fmla="*/ 2374 h 21600"/>
              <a:gd name="T17" fmla="*/ 18437 w 21600"/>
              <a:gd name="T18" fmla="*/ 1383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10766" y="21600"/>
                </a:moveTo>
                <a:lnTo>
                  <a:pt x="9590" y="16158"/>
                </a:lnTo>
                <a:cubicBezTo>
                  <a:pt x="9991" y="16192"/>
                  <a:pt x="10395" y="16210"/>
                  <a:pt x="10800" y="16210"/>
                </a:cubicBezTo>
                <a:cubicBezTo>
                  <a:pt x="16764" y="16210"/>
                  <a:pt x="21600" y="12581"/>
                  <a:pt x="21600" y="8105"/>
                </a:cubicBezTo>
                <a:cubicBezTo>
                  <a:pt x="21600" y="3628"/>
                  <a:pt x="16764" y="0"/>
                  <a:pt x="10800" y="0"/>
                </a:cubicBezTo>
                <a:cubicBezTo>
                  <a:pt x="4835" y="0"/>
                  <a:pt x="0" y="3628"/>
                  <a:pt x="0" y="8105"/>
                </a:cubicBezTo>
                <a:cubicBezTo>
                  <a:pt x="-1" y="10568"/>
                  <a:pt x="1493" y="12898"/>
                  <a:pt x="4057" y="14436"/>
                </a:cubicBez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DIALECT DEFINITIONS</a:t>
            </a:r>
          </a:p>
          <a:p>
            <a:pPr algn="ctr"/>
            <a:endParaRPr lang="en-US" sz="3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DR</a:t>
            </a:r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 COMER</a:t>
            </a:r>
          </a:p>
          <a:p>
            <a:pPr algn="ctr"/>
            <a:r>
              <a:rPr lang="en-US" sz="3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ESLP 4100</a:t>
            </a:r>
            <a:endParaRPr lang="en-US" sz="36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DIALECT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Arial Narrow" pitchFamily="34" charset="0"/>
              </a:rPr>
              <a:t>     	A form of a language spoken by a group of  people from the same regional or cultural background.  </a:t>
            </a:r>
            <a:r>
              <a:rPr lang="en-US" sz="4000" i="1" dirty="0" smtClean="0">
                <a:latin typeface="Arial Narrow" pitchFamily="34" charset="0"/>
              </a:rPr>
              <a:t>Everyone speaks a dialect, even though some dialects are </a:t>
            </a:r>
            <a:r>
              <a:rPr lang="en-US" sz="4000" i="1" dirty="0" smtClean="0">
                <a:latin typeface="Arial Narrow" pitchFamily="34" charset="0"/>
              </a:rPr>
              <a:t> </a:t>
            </a:r>
            <a:r>
              <a:rPr lang="en-US" sz="4000" i="1" dirty="0" smtClean="0">
                <a:latin typeface="Arial Narrow" pitchFamily="34" charset="0"/>
              </a:rPr>
              <a:t>more </a:t>
            </a:r>
            <a:r>
              <a:rPr lang="en-US" sz="4000" i="1" dirty="0" smtClean="0">
                <a:latin typeface="Arial Narrow" pitchFamily="34" charset="0"/>
              </a:rPr>
              <a:t>noticeable than others.  This depends </a:t>
            </a:r>
            <a:r>
              <a:rPr lang="en-US" sz="4000" i="1" dirty="0" smtClean="0">
                <a:latin typeface="Arial Narrow" pitchFamily="34" charset="0"/>
              </a:rPr>
              <a:t>on what you think is normal.</a:t>
            </a:r>
            <a:endParaRPr lang="en-US" sz="40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DIALECT PRONUNCIATION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latin typeface="Arial Narrow" pitchFamily="34" charset="0"/>
              </a:rPr>
              <a:t>    	When people from certain regions or cultural backgrounds </a:t>
            </a:r>
            <a:r>
              <a:rPr lang="en-US" sz="3600" i="1" dirty="0" smtClean="0">
                <a:latin typeface="Arial Narrow" pitchFamily="34" charset="0"/>
              </a:rPr>
              <a:t>pronounce the same words differently, </a:t>
            </a:r>
            <a:r>
              <a:rPr lang="en-US" sz="3600" dirty="0" smtClean="0">
                <a:latin typeface="Arial Narrow" pitchFamily="34" charset="0"/>
              </a:rPr>
              <a:t>it is called a dialect pronunciation or </a:t>
            </a:r>
            <a:r>
              <a:rPr lang="en-US" sz="3600" i="1" dirty="0" smtClean="0">
                <a:latin typeface="Arial Narrow" pitchFamily="34" charset="0"/>
              </a:rPr>
              <a:t>accent. </a:t>
            </a:r>
            <a:r>
              <a:rPr lang="en-US" sz="3600" dirty="0" smtClean="0">
                <a:latin typeface="Arial Narrow" pitchFamily="34" charset="0"/>
              </a:rPr>
              <a:t> For example, some people from </a:t>
            </a:r>
            <a:r>
              <a:rPr lang="en-US" sz="3600" dirty="0">
                <a:latin typeface="Arial Narrow" pitchFamily="34" charset="0"/>
              </a:rPr>
              <a:t>N</a:t>
            </a:r>
            <a:r>
              <a:rPr lang="en-US" sz="3600" dirty="0" smtClean="0">
                <a:latin typeface="Arial Narrow" pitchFamily="34" charset="0"/>
              </a:rPr>
              <a:t>ew England pronounce the word </a:t>
            </a:r>
            <a:r>
              <a:rPr lang="en-US" sz="3600" i="1" dirty="0" smtClean="0">
                <a:latin typeface="Arial Narrow" pitchFamily="34" charset="0"/>
              </a:rPr>
              <a:t>car</a:t>
            </a:r>
            <a:r>
              <a:rPr lang="en-US" sz="3600" dirty="0" smtClean="0">
                <a:latin typeface="Arial Narrow" pitchFamily="34" charset="0"/>
              </a:rPr>
              <a:t> and </a:t>
            </a:r>
            <a:r>
              <a:rPr lang="en-US" sz="3600" i="1" dirty="0" smtClean="0">
                <a:latin typeface="Arial Narrow" pitchFamily="34" charset="0"/>
              </a:rPr>
              <a:t>far </a:t>
            </a:r>
            <a:r>
              <a:rPr lang="en-US" sz="3600" dirty="0" smtClean="0">
                <a:latin typeface="Arial Narrow" pitchFamily="34" charset="0"/>
              </a:rPr>
              <a:t>without the </a:t>
            </a:r>
            <a:r>
              <a:rPr lang="en-US" sz="3600" i="1" dirty="0" smtClean="0">
                <a:latin typeface="Arial Narrow" pitchFamily="34" charset="0"/>
              </a:rPr>
              <a:t>r.  </a:t>
            </a:r>
            <a:r>
              <a:rPr lang="en-US" sz="3600" dirty="0" smtClean="0">
                <a:latin typeface="Arial Narrow" pitchFamily="34" charset="0"/>
              </a:rPr>
              <a:t> Some people from West Virginia say </a:t>
            </a:r>
            <a:r>
              <a:rPr lang="en-US" sz="3600" i="1" dirty="0" err="1" smtClean="0">
                <a:latin typeface="Arial Narrow" pitchFamily="34" charset="0"/>
              </a:rPr>
              <a:t>oncet</a:t>
            </a:r>
            <a:r>
              <a:rPr lang="en-US" sz="3600" i="1" dirty="0" smtClean="0">
                <a:latin typeface="Arial Narrow" pitchFamily="34" charset="0"/>
              </a:rPr>
              <a:t> </a:t>
            </a:r>
            <a:r>
              <a:rPr lang="en-US" sz="3600" dirty="0" smtClean="0">
                <a:latin typeface="Arial Narrow" pitchFamily="34" charset="0"/>
              </a:rPr>
              <a:t>for </a:t>
            </a:r>
            <a:r>
              <a:rPr lang="en-US" sz="3600" i="1" dirty="0" smtClean="0">
                <a:latin typeface="Arial Narrow" pitchFamily="34" charset="0"/>
              </a:rPr>
              <a:t>once </a:t>
            </a:r>
            <a:r>
              <a:rPr lang="en-US" sz="3600" dirty="0" smtClean="0">
                <a:latin typeface="Arial Narrow" pitchFamily="34" charset="0"/>
              </a:rPr>
              <a:t>and </a:t>
            </a:r>
            <a:r>
              <a:rPr lang="en-US" sz="3600" i="1" dirty="0" err="1" smtClean="0">
                <a:latin typeface="Arial Narrow" pitchFamily="34" charset="0"/>
              </a:rPr>
              <a:t>acrosst</a:t>
            </a:r>
            <a:r>
              <a:rPr lang="en-US" sz="3600" dirty="0" smtClean="0">
                <a:latin typeface="Arial Narrow" pitchFamily="34" charset="0"/>
              </a:rPr>
              <a:t> for </a:t>
            </a:r>
            <a:r>
              <a:rPr lang="en-US" sz="3600" i="1" dirty="0" smtClean="0">
                <a:latin typeface="Arial Narrow" pitchFamily="34" charset="0"/>
              </a:rPr>
              <a:t>across.</a:t>
            </a:r>
            <a:r>
              <a:rPr lang="en-US" sz="3600" dirty="0" smtClean="0">
                <a:latin typeface="Arial Narrow" pitchFamily="34" charset="0"/>
              </a:rPr>
              <a:t> </a:t>
            </a:r>
            <a:endParaRPr lang="en-US" sz="36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DIALECT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Arial Narrow" pitchFamily="34" charset="0"/>
              </a:rPr>
              <a:t>		When people use </a:t>
            </a:r>
            <a:r>
              <a:rPr lang="en-US" sz="3200" i="1" dirty="0" smtClean="0">
                <a:latin typeface="Arial Narrow" pitchFamily="34" charset="0"/>
              </a:rPr>
              <a:t>different words for the same thing, or when the same word means something different </a:t>
            </a:r>
            <a:r>
              <a:rPr lang="en-US" sz="3200" dirty="0" smtClean="0">
                <a:latin typeface="Arial Narrow" pitchFamily="34" charset="0"/>
              </a:rPr>
              <a:t>it is called a dialect vocabulary difference.  For example, some people in Pittsburgh use the word </a:t>
            </a:r>
            <a:r>
              <a:rPr lang="en-US" sz="3200" i="1" dirty="0" err="1" smtClean="0">
                <a:latin typeface="Arial Narrow" pitchFamily="34" charset="0"/>
              </a:rPr>
              <a:t>gumband</a:t>
            </a:r>
            <a:r>
              <a:rPr lang="en-US" sz="3200" i="1" dirty="0" smtClean="0">
                <a:latin typeface="Arial Narrow" pitchFamily="34" charset="0"/>
              </a:rPr>
              <a:t> </a:t>
            </a:r>
            <a:r>
              <a:rPr lang="en-US" sz="3200" i="1" dirty="0" smtClean="0">
                <a:latin typeface="Arial Narrow" pitchFamily="34" charset="0"/>
              </a:rPr>
              <a:t> </a:t>
            </a:r>
            <a:r>
              <a:rPr lang="en-US" sz="3200" dirty="0" smtClean="0">
                <a:latin typeface="Arial Narrow" pitchFamily="34" charset="0"/>
              </a:rPr>
              <a:t>in place of rubber band.  </a:t>
            </a:r>
            <a:r>
              <a:rPr lang="en-US" sz="3200" dirty="0" smtClean="0">
                <a:latin typeface="Arial Narrow" pitchFamily="34" charset="0"/>
              </a:rPr>
              <a:t> People </a:t>
            </a:r>
            <a:r>
              <a:rPr lang="en-US" sz="3200" dirty="0" smtClean="0">
                <a:latin typeface="Arial Narrow" pitchFamily="34" charset="0"/>
              </a:rPr>
              <a:t>in other parts of the United States use the positive context </a:t>
            </a:r>
            <a:r>
              <a:rPr lang="en-US" sz="3200" dirty="0" smtClean="0">
                <a:latin typeface="Arial Narrow" pitchFamily="34" charset="0"/>
              </a:rPr>
              <a:t>of the word </a:t>
            </a:r>
            <a:r>
              <a:rPr lang="en-US" sz="3200" i="1" dirty="0" smtClean="0">
                <a:latin typeface="Arial Narrow" pitchFamily="34" charset="0"/>
              </a:rPr>
              <a:t>anymore </a:t>
            </a:r>
            <a:r>
              <a:rPr lang="en-US" sz="3200" dirty="0" smtClean="0">
                <a:latin typeface="Arial Narrow" pitchFamily="34" charset="0"/>
              </a:rPr>
              <a:t>as </a:t>
            </a:r>
            <a:r>
              <a:rPr lang="en-US" sz="3200" dirty="0" smtClean="0">
                <a:latin typeface="Arial Narrow" pitchFamily="34" charset="0"/>
              </a:rPr>
              <a:t>in </a:t>
            </a:r>
            <a:r>
              <a:rPr lang="en-US" sz="3200" b="1" i="1" u="sng" dirty="0" smtClean="0">
                <a:solidFill>
                  <a:schemeClr val="accent2"/>
                </a:solidFill>
                <a:latin typeface="Arial Narrow" pitchFamily="34" charset="0"/>
              </a:rPr>
              <a:t>Anymore</a:t>
            </a:r>
            <a:r>
              <a:rPr lang="en-US" sz="3200" b="1" dirty="0" smtClean="0">
                <a:solidFill>
                  <a:schemeClr val="accent2"/>
                </a:solidFill>
                <a:latin typeface="Arial Narrow" pitchFamily="34" charset="0"/>
              </a:rPr>
              <a:t>, </a:t>
            </a:r>
            <a:r>
              <a:rPr lang="en-US" sz="3200" b="1" i="1" dirty="0" smtClean="0">
                <a:solidFill>
                  <a:schemeClr val="accent2"/>
                </a:solidFill>
                <a:latin typeface="Arial Narrow" pitchFamily="34" charset="0"/>
              </a:rPr>
              <a:t>we go to the movies a </a:t>
            </a:r>
            <a:r>
              <a:rPr lang="en-US" sz="3200" b="1" i="1" dirty="0" smtClean="0">
                <a:solidFill>
                  <a:schemeClr val="accent2"/>
                </a:solidFill>
                <a:latin typeface="Arial Narrow" pitchFamily="34" charset="0"/>
              </a:rPr>
              <a:t>lot</a:t>
            </a:r>
            <a:endParaRPr lang="en-US" sz="3200" dirty="0">
              <a:solidFill>
                <a:schemeClr val="accent2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DIALECT GRAMMAR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latin typeface="Arial Narrow" pitchFamily="34" charset="0"/>
              </a:rPr>
              <a:t>		When people put together </a:t>
            </a:r>
            <a:r>
              <a:rPr lang="en-US" sz="3200" i="1" dirty="0" smtClean="0">
                <a:latin typeface="Arial Narrow" pitchFamily="34" charset="0"/>
              </a:rPr>
              <a:t>their sentences or their words in different ways, </a:t>
            </a:r>
            <a:r>
              <a:rPr lang="en-US" sz="3200" dirty="0" smtClean="0">
                <a:latin typeface="Arial Narrow" pitchFamily="34" charset="0"/>
              </a:rPr>
              <a:t> it is called a dialect grammar difference.  For example, some people from West Virginia and western Pennsylvania say </a:t>
            </a:r>
            <a:r>
              <a:rPr lang="en-US" sz="3200" i="1" dirty="0" smtClean="0">
                <a:solidFill>
                  <a:schemeClr val="accent2"/>
                </a:solidFill>
                <a:latin typeface="Arial Narrow" pitchFamily="34" charset="0"/>
              </a:rPr>
              <a:t>The house needs painted </a:t>
            </a:r>
            <a:r>
              <a:rPr lang="en-US" sz="3200" dirty="0" smtClean="0">
                <a:latin typeface="Arial Narrow" pitchFamily="34" charset="0"/>
              </a:rPr>
              <a:t>when people from other parts of the United States say </a:t>
            </a:r>
            <a:r>
              <a:rPr lang="en-US" sz="3200" i="1" dirty="0" smtClean="0">
                <a:solidFill>
                  <a:schemeClr val="accent2"/>
                </a:solidFill>
                <a:latin typeface="Arial Narrow" pitchFamily="34" charset="0"/>
              </a:rPr>
              <a:t>The house needs to be painted</a:t>
            </a:r>
            <a:r>
              <a:rPr lang="en-US" sz="3200" i="1" dirty="0" smtClean="0">
                <a:latin typeface="Arial Narrow" pitchFamily="34" charset="0"/>
              </a:rPr>
              <a:t>.  </a:t>
            </a:r>
            <a:r>
              <a:rPr lang="en-US" sz="3200" dirty="0" smtClean="0">
                <a:latin typeface="Arial Narrow" pitchFamily="34" charset="0"/>
              </a:rPr>
              <a:t>Also, some people from the </a:t>
            </a:r>
            <a:r>
              <a:rPr lang="en-US" sz="3200" i="1" dirty="0" smtClean="0">
                <a:latin typeface="Arial Narrow" pitchFamily="34" charset="0"/>
              </a:rPr>
              <a:t>Appalachian</a:t>
            </a:r>
            <a:r>
              <a:rPr lang="en-US" sz="3200" dirty="0" smtClean="0">
                <a:latin typeface="Arial Narrow" pitchFamily="34" charset="0"/>
              </a:rPr>
              <a:t> </a:t>
            </a:r>
            <a:r>
              <a:rPr lang="en-US" sz="3200" dirty="0" smtClean="0">
                <a:latin typeface="Arial Narrow" pitchFamily="34" charset="0"/>
              </a:rPr>
              <a:t>region </a:t>
            </a:r>
            <a:r>
              <a:rPr lang="en-US" sz="3200" dirty="0" smtClean="0">
                <a:latin typeface="Arial Narrow" pitchFamily="34" charset="0"/>
              </a:rPr>
              <a:t>may say </a:t>
            </a:r>
            <a:r>
              <a:rPr lang="en-US" sz="3200" i="1" dirty="0" smtClean="0">
                <a:solidFill>
                  <a:schemeClr val="accent2"/>
                </a:solidFill>
                <a:latin typeface="Arial Narrow" pitchFamily="34" charset="0"/>
              </a:rPr>
              <a:t>The needs a-</a:t>
            </a:r>
            <a:r>
              <a:rPr lang="en-US" sz="3200" i="1" dirty="0" err="1" smtClean="0">
                <a:solidFill>
                  <a:schemeClr val="accent2"/>
                </a:solidFill>
                <a:latin typeface="Arial Narrow" pitchFamily="34" charset="0"/>
              </a:rPr>
              <a:t>painten</a:t>
            </a:r>
            <a:r>
              <a:rPr lang="en-US" sz="3200" i="1" dirty="0" smtClean="0">
                <a:latin typeface="Arial Narrow" pitchFamily="34" charset="0"/>
              </a:rPr>
              <a:t>’. </a:t>
            </a:r>
            <a:endParaRPr lang="en-US" sz="32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</TotalTime>
  <Words>23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Word Definitions</vt:lpstr>
      <vt:lpstr>DIALECT</vt:lpstr>
      <vt:lpstr>DIALECT PRONUNCIATION</vt:lpstr>
      <vt:lpstr>DIALECT VOCABULARY</vt:lpstr>
      <vt:lpstr>DIALECT GRAMMAR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Definitions</dc:title>
  <dc:creator>Meredith Whitney</dc:creator>
  <cp:lastModifiedBy>MComer</cp:lastModifiedBy>
  <cp:revision>5</cp:revision>
  <dcterms:created xsi:type="dcterms:W3CDTF">2010-09-16T04:28:15Z</dcterms:created>
  <dcterms:modified xsi:type="dcterms:W3CDTF">2010-09-20T15:06:38Z</dcterms:modified>
</cp:coreProperties>
</file>